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E055BBAC-A356-4249-BAF3-A11831A7E987}" type="datetimeFigureOut">
              <a:rPr lang="fr-FR" smtClean="0"/>
              <a:t>18/03/2021</a:t>
            </a:fld>
            <a:endParaRPr lang="fr-FR"/>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757BC6C8-A807-47C2-9905-B3D130D0356C}" type="slidenum">
              <a:rPr lang="fr-FR" smtClean="0"/>
              <a:t>‹N°›</a:t>
            </a:fld>
            <a:endParaRPr lang="fr-FR"/>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752260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5BBAC-A356-4249-BAF3-A11831A7E987}" type="datetimeFigureOut">
              <a:rPr lang="fr-FR" smtClean="0"/>
              <a:t>18/03/2021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7BC6C8-A807-47C2-9905-B3D130D0356C}" type="slidenum">
              <a:rPr lang="fr-FR" smtClean="0"/>
              <a:t>‹N°›</a:t>
            </a:fld>
            <a:endParaRPr lang="fr-FR"/>
          </a:p>
        </p:txBody>
      </p:sp>
    </p:spTree>
    <p:extLst>
      <p:ext uri="{BB962C8B-B14F-4D97-AF65-F5344CB8AC3E}">
        <p14:creationId xmlns:p14="http://schemas.microsoft.com/office/powerpoint/2010/main" val="150116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5BBAC-A356-4249-BAF3-A11831A7E987}" type="datetimeFigureOut">
              <a:rPr lang="fr-FR" smtClean="0"/>
              <a:t>18/03/2021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7BC6C8-A807-47C2-9905-B3D130D0356C}" type="slidenum">
              <a:rPr lang="fr-FR" smtClean="0"/>
              <a:t>‹N°›</a:t>
            </a:fld>
            <a:endParaRPr lang="fr-FR"/>
          </a:p>
        </p:txBody>
      </p:sp>
    </p:spTree>
    <p:extLst>
      <p:ext uri="{BB962C8B-B14F-4D97-AF65-F5344CB8AC3E}">
        <p14:creationId xmlns:p14="http://schemas.microsoft.com/office/powerpoint/2010/main" val="258906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5BBAC-A356-4249-BAF3-A11831A7E987}" type="datetimeFigureOut">
              <a:rPr lang="fr-FR" smtClean="0"/>
              <a:t>18/03/2021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7BC6C8-A807-47C2-9905-B3D130D0356C}" type="slidenum">
              <a:rPr lang="fr-FR" smtClean="0"/>
              <a:t>‹N°›</a:t>
            </a:fld>
            <a:endParaRPr lang="fr-FR"/>
          </a:p>
        </p:txBody>
      </p:sp>
    </p:spTree>
    <p:extLst>
      <p:ext uri="{BB962C8B-B14F-4D97-AF65-F5344CB8AC3E}">
        <p14:creationId xmlns:p14="http://schemas.microsoft.com/office/powerpoint/2010/main" val="420709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fr-FR"/>
              <a:t>Modifiez le style du titre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055BBAC-A356-4249-BAF3-A11831A7E987}" type="datetimeFigureOut">
              <a:rPr lang="fr-FR" smtClean="0"/>
              <a:t>18/03/2021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7BC6C8-A807-47C2-9905-B3D130D0356C}" type="slidenum">
              <a:rPr lang="fr-FR" smtClean="0"/>
              <a:t>‹N°›</a:t>
            </a:fld>
            <a:endParaRPr lang="fr-FR"/>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4156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5BBAC-A356-4249-BAF3-A11831A7E987}" type="datetimeFigureOut">
              <a:rPr lang="fr-FR" smtClean="0"/>
              <a:t>18/03/2021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7BC6C8-A807-47C2-9905-B3D130D0356C}" type="slidenum">
              <a:rPr lang="fr-FR" smtClean="0"/>
              <a:t>‹N°›</a:t>
            </a:fld>
            <a:endParaRPr lang="fr-FR"/>
          </a:p>
        </p:txBody>
      </p:sp>
    </p:spTree>
    <p:extLst>
      <p:ext uri="{BB962C8B-B14F-4D97-AF65-F5344CB8AC3E}">
        <p14:creationId xmlns:p14="http://schemas.microsoft.com/office/powerpoint/2010/main" val="220884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fr-FR"/>
              <a:t>Cliquez pour modifier les styles du texte du masque</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5BBAC-A356-4249-BAF3-A11831A7E987}" type="datetimeFigureOut">
              <a:rPr lang="fr-FR" smtClean="0"/>
              <a:t>18/03/2021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7BC6C8-A807-47C2-9905-B3D130D0356C}" type="slidenum">
              <a:rPr lang="fr-FR" smtClean="0"/>
              <a:t>‹N°›</a:t>
            </a:fld>
            <a:endParaRPr lang="fr-FR"/>
          </a:p>
        </p:txBody>
      </p:sp>
    </p:spTree>
    <p:extLst>
      <p:ext uri="{BB962C8B-B14F-4D97-AF65-F5344CB8AC3E}">
        <p14:creationId xmlns:p14="http://schemas.microsoft.com/office/powerpoint/2010/main" val="337579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5BBAC-A356-4249-BAF3-A11831A7E987}" type="datetimeFigureOut">
              <a:rPr lang="fr-FR" smtClean="0"/>
              <a:t>18/03/2021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57BC6C8-A807-47C2-9905-B3D130D0356C}" type="slidenum">
              <a:rPr lang="fr-FR" smtClean="0"/>
              <a:t>‹N°›</a:t>
            </a:fld>
            <a:endParaRPr lang="fr-FR"/>
          </a:p>
        </p:txBody>
      </p:sp>
    </p:spTree>
    <p:extLst>
      <p:ext uri="{BB962C8B-B14F-4D97-AF65-F5344CB8AC3E}">
        <p14:creationId xmlns:p14="http://schemas.microsoft.com/office/powerpoint/2010/main" val="984387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5BBAC-A356-4249-BAF3-A11831A7E987}" type="datetimeFigureOut">
              <a:rPr lang="fr-FR" smtClean="0"/>
              <a:t>18/03/2021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57BC6C8-A807-47C2-9905-B3D130D0356C}" type="slidenum">
              <a:rPr lang="fr-FR" smtClean="0"/>
              <a:t>‹N°›</a:t>
            </a:fld>
            <a:endParaRPr lang="fr-FR"/>
          </a:p>
        </p:txBody>
      </p:sp>
    </p:spTree>
    <p:extLst>
      <p:ext uri="{BB962C8B-B14F-4D97-AF65-F5344CB8AC3E}">
        <p14:creationId xmlns:p14="http://schemas.microsoft.com/office/powerpoint/2010/main" val="255087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055BBAC-A356-4249-BAF3-A11831A7E987}" type="datetimeFigureOut">
              <a:rPr lang="fr-FR" smtClean="0"/>
              <a:t>18/03/2021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7BC6C8-A807-47C2-9905-B3D130D0356C}" type="slidenum">
              <a:rPr lang="fr-FR" smtClean="0"/>
              <a:t>‹N°›</a:t>
            </a:fld>
            <a:endParaRPr lang="fr-FR"/>
          </a:p>
        </p:txBody>
      </p:sp>
    </p:spTree>
    <p:extLst>
      <p:ext uri="{BB962C8B-B14F-4D97-AF65-F5344CB8AC3E}">
        <p14:creationId xmlns:p14="http://schemas.microsoft.com/office/powerpoint/2010/main" val="17356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055BBAC-A356-4249-BAF3-A11831A7E987}" type="datetimeFigureOut">
              <a:rPr lang="fr-FR" smtClean="0"/>
              <a:t>18/03/2021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7BC6C8-A807-47C2-9905-B3D130D0356C}" type="slidenum">
              <a:rPr lang="fr-FR" smtClean="0"/>
              <a:t>‹N°›</a:t>
            </a:fld>
            <a:endParaRPr lang="fr-FR"/>
          </a:p>
        </p:txBody>
      </p:sp>
    </p:spTree>
    <p:extLst>
      <p:ext uri="{BB962C8B-B14F-4D97-AF65-F5344CB8AC3E}">
        <p14:creationId xmlns:p14="http://schemas.microsoft.com/office/powerpoint/2010/main" val="262554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E055BBAC-A356-4249-BAF3-A11831A7E987}" type="datetimeFigureOut">
              <a:rPr lang="fr-FR" smtClean="0"/>
              <a:t>18/03/2021</a:t>
            </a:fld>
            <a:endParaRPr lang="fr-FR"/>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fr-F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757BC6C8-A807-47C2-9905-B3D130D0356C}" type="slidenum">
              <a:rPr lang="fr-FR" smtClean="0"/>
              <a:t>‹N°›</a:t>
            </a:fld>
            <a:endParaRPr lang="fr-FR"/>
          </a:p>
        </p:txBody>
      </p:sp>
    </p:spTree>
    <p:extLst>
      <p:ext uri="{BB962C8B-B14F-4D97-AF65-F5344CB8AC3E}">
        <p14:creationId xmlns:p14="http://schemas.microsoft.com/office/powerpoint/2010/main" val="3085238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738334-D6F9-430A-96DB-FE3D7D6F0F38}"/>
              </a:ext>
            </a:extLst>
          </p:cNvPr>
          <p:cNvSpPr>
            <a:spLocks noGrp="1"/>
          </p:cNvSpPr>
          <p:nvPr>
            <p:ph type="ctrTitle"/>
          </p:nvPr>
        </p:nvSpPr>
        <p:spPr>
          <a:xfrm>
            <a:off x="1386840" y="2276346"/>
            <a:ext cx="9418320" cy="2305307"/>
          </a:xfrm>
        </p:spPr>
        <p:txBody>
          <a:bodyPr/>
          <a:lstStyle/>
          <a:p>
            <a:pPr algn="ctr"/>
            <a:r>
              <a:rPr lang="fr-FR" dirty="0">
                <a:latin typeface="Comic Sans MS" panose="030F0702030302020204" pitchFamily="66" charset="0"/>
              </a:rPr>
              <a:t>Le Répit des familles avec le Sport Adapté</a:t>
            </a:r>
          </a:p>
        </p:txBody>
      </p:sp>
      <p:sp>
        <p:nvSpPr>
          <p:cNvPr id="3" name="Sous-titre 2">
            <a:extLst>
              <a:ext uri="{FF2B5EF4-FFF2-40B4-BE49-F238E27FC236}">
                <a16:creationId xmlns:a16="http://schemas.microsoft.com/office/drawing/2014/main" id="{3A80054A-9BBF-485B-A9A0-795EAFE465E1}"/>
              </a:ext>
            </a:extLst>
          </p:cNvPr>
          <p:cNvSpPr>
            <a:spLocks noGrp="1"/>
          </p:cNvSpPr>
          <p:nvPr>
            <p:ph type="subTitle" idx="1"/>
          </p:nvPr>
        </p:nvSpPr>
        <p:spPr>
          <a:xfrm>
            <a:off x="1511808" y="6427858"/>
            <a:ext cx="9418320" cy="407504"/>
          </a:xfrm>
        </p:spPr>
        <p:txBody>
          <a:bodyPr>
            <a:normAutofit lnSpcReduction="10000"/>
          </a:bodyPr>
          <a:lstStyle/>
          <a:p>
            <a:pPr algn="ctr"/>
            <a:r>
              <a:rPr lang="fr-FR" dirty="0"/>
              <a:t>Visioconférence du Mardi 02 Mars 2021 à 17h30</a:t>
            </a:r>
          </a:p>
        </p:txBody>
      </p:sp>
      <p:pic>
        <p:nvPicPr>
          <p:cNvPr id="5" name="Image 4">
            <a:extLst>
              <a:ext uri="{FF2B5EF4-FFF2-40B4-BE49-F238E27FC236}">
                <a16:creationId xmlns:a16="http://schemas.microsoft.com/office/drawing/2014/main" id="{00DE5A07-ED0E-4996-8DDF-D8EDD22D921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pic>
        <p:nvPicPr>
          <p:cNvPr id="9" name="Image 8">
            <a:extLst>
              <a:ext uri="{FF2B5EF4-FFF2-40B4-BE49-F238E27FC236}">
                <a16:creationId xmlns:a16="http://schemas.microsoft.com/office/drawing/2014/main" id="{A701DBBE-1076-40E5-B0A6-E5CA19727174}"/>
              </a:ext>
            </a:extLst>
          </p:cNvPr>
          <p:cNvPicPr>
            <a:picLocks noChangeAspect="1"/>
          </p:cNvPicPr>
          <p:nvPr/>
        </p:nvPicPr>
        <p:blipFill>
          <a:blip r:embed="rId3" cstate="hqprint">
            <a:extLst>
              <a:ext uri="{BEBA8EAE-BF5A-486C-A8C5-ECC9F3942E4B}">
                <a14:imgProps xmlns:a14="http://schemas.microsoft.com/office/drawing/2010/main">
                  <a14:imgLayer r:embed="rId4">
                    <a14:imgEffect>
                      <a14:backgroundRemoval t="9296" b="89859" l="6087" r="94286">
                        <a14:foregroundMark x1="11470" y1="35399" x2="11470" y2="35399"/>
                        <a14:foregroundMark x1="16687" y1="41972" x2="16687" y2="41972"/>
                        <a14:foregroundMark x1="26957" y1="39906" x2="26957" y2="39906"/>
                        <a14:foregroundMark x1="30393" y1="41972" x2="30393" y2="41972"/>
                        <a14:foregroundMark x1="36853" y1="38310" x2="36853" y2="38310"/>
                        <a14:foregroundMark x1="44596" y1="37465" x2="44596" y2="37465"/>
                        <a14:foregroundMark x1="49814" y1="36995" x2="49814" y2="36995"/>
                        <a14:foregroundMark x1="52712" y1="37840" x2="52712" y2="37840"/>
                        <a14:foregroundMark x1="59710" y1="26009" x2="59710" y2="26009"/>
                        <a14:foregroundMark x1="62774" y1="33333" x2="62774" y2="33333"/>
                        <a14:foregroundMark x1="72671" y1="59061" x2="72671" y2="59061"/>
                        <a14:foregroundMark x1="74865" y1="42723" x2="74865" y2="42723"/>
                        <a14:foregroundMark x1="80083" y1="47230" x2="80083" y2="47230"/>
                        <a14:foregroundMark x1="84555" y1="46854" x2="84555" y2="46854"/>
                        <a14:foregroundMark x1="77350" y1="68451" x2="77350" y2="68451"/>
                        <a14:foregroundMark x1="47495" y1="67230" x2="47495" y2="67230"/>
                        <a14:foregroundMark x1="57184" y1="69296" x2="57184" y2="66479"/>
                        <a14:foregroundMark x1="52340" y1="67230" x2="52340" y2="73803"/>
                        <a14:foregroundMark x1="48199" y1="62723" x2="55942" y2="61972"/>
                        <a14:foregroundMark x1="60994" y1="61127" x2="62981" y2="61127"/>
                        <a14:foregroundMark x1="73043" y1="67230" x2="73043" y2="67230"/>
                        <a14:backgroundMark x1="39379" y1="32582" x2="39379" y2="32582"/>
                      </a14:backgroundRemoval>
                    </a14:imgEffect>
                  </a14:imgLayer>
                </a14:imgProps>
              </a:ext>
              <a:ext uri="{28A0092B-C50C-407E-A947-70E740481C1C}">
                <a14:useLocalDpi xmlns:a14="http://schemas.microsoft.com/office/drawing/2010/main" val="0"/>
              </a:ext>
            </a:extLst>
          </a:blip>
          <a:stretch>
            <a:fillRect/>
          </a:stretch>
        </p:blipFill>
        <p:spPr>
          <a:xfrm>
            <a:off x="9174148" y="4938270"/>
            <a:ext cx="2699799" cy="1190595"/>
          </a:xfrm>
          <a:prstGeom prst="rect">
            <a:avLst/>
          </a:prstGeom>
        </p:spPr>
      </p:pic>
      <p:pic>
        <p:nvPicPr>
          <p:cNvPr id="11" name="Image 10">
            <a:extLst>
              <a:ext uri="{FF2B5EF4-FFF2-40B4-BE49-F238E27FC236}">
                <a16:creationId xmlns:a16="http://schemas.microsoft.com/office/drawing/2014/main" id="{18FFB504-E077-4381-8FC8-5E0103A27C73}"/>
              </a:ext>
            </a:extLst>
          </p:cNvPr>
          <p:cNvPicPr>
            <a:picLocks noChangeAspect="1"/>
          </p:cNvPicPr>
          <p:nvPr/>
        </p:nvPicPr>
        <p:blipFill>
          <a:blip r:embed="rId5" cstate="hqprint">
            <a:extLst>
              <a:ext uri="{BEBA8EAE-BF5A-486C-A8C5-ECC9F3942E4B}">
                <a14:imgProps xmlns:a14="http://schemas.microsoft.com/office/drawing/2010/main">
                  <a14:imgLayer r:embed="rId6">
                    <a14:imgEffect>
                      <a14:backgroundRemoval t="10000" b="90000" l="10000" r="90000">
                        <a14:foregroundMark x1="16773" y1="61499" x2="16773" y2="61499"/>
                        <a14:foregroundMark x1="76239" y1="20839" x2="76239" y2="20839"/>
                        <a14:foregroundMark x1="28971" y1="34816" x2="28971" y2="34816"/>
                        <a14:foregroundMark x1="27192" y1="28463" x2="33037" y2="21855"/>
                        <a14:foregroundMark x1="40280" y1="25921" x2="35324" y2="22999"/>
                        <a14:foregroundMark x1="45362" y1="52986" x2="54384" y2="24142"/>
                        <a14:foregroundMark x1="54384" y1="24142" x2="62135" y2="53748"/>
                        <a14:foregroundMark x1="42948" y1="60991" x2="42948" y2="60991"/>
                        <a14:foregroundMark x1="43075" y1="58450" x2="43075" y2="58450"/>
                        <a14:foregroundMark x1="42186" y1="57942" x2="42186" y2="57942"/>
                        <a14:foregroundMark x1="42948" y1="62389" x2="42948" y2="62389"/>
                        <a14:foregroundMark x1="44346" y1="60356" x2="44346" y2="60356"/>
                        <a14:foregroundMark x1="45362" y1="59085" x2="45362" y2="59085"/>
                        <a14:foregroundMark x1="46379" y1="60229" x2="46379" y2="60229"/>
                        <a14:foregroundMark x1="47649" y1="59975" x2="47649" y2="59975"/>
                        <a14:foregroundMark x1="50953" y1="60229" x2="50953" y2="60229"/>
                        <a14:foregroundMark x1="52097" y1="59085" x2="52097" y2="59085"/>
                        <a14:foregroundMark x1="53621" y1="59339" x2="53621" y2="59339"/>
                        <a14:foregroundMark x1="54257" y1="62643" x2="54257" y2="62643"/>
                        <a14:foregroundMark x1="41042" y1="67471" x2="41042" y2="67471"/>
                        <a14:foregroundMark x1="41296" y1="66201" x2="41296" y2="66201"/>
                        <a14:foregroundMark x1="41931" y1="64422" x2="41931" y2="64422"/>
                        <a14:foregroundMark x1="43329" y1="68742" x2="43329" y2="68742"/>
                        <a14:foregroundMark x1="44473" y1="66074" x2="44473" y2="66074"/>
                        <a14:foregroundMark x1="48285" y1="65438" x2="48285" y2="65438"/>
                        <a14:foregroundMark x1="49301" y1="65438" x2="49301" y2="65438"/>
                        <a14:foregroundMark x1="51080" y1="65947" x2="51080" y2="65947"/>
                        <a14:foregroundMark x1="54638" y1="65438" x2="54638" y2="65438"/>
                        <a14:foregroundMark x1="56417" y1="66836" x2="56417" y2="66836"/>
                        <a14:foregroundMark x1="57560" y1="64168" x2="57560" y2="64168"/>
                        <a14:foregroundMark x1="41423" y1="72681" x2="41423" y2="72681"/>
                        <a14:foregroundMark x1="42821" y1="72935" x2="42821" y2="72935"/>
                        <a14:foregroundMark x1="45997" y1="72808" x2="45997" y2="72808"/>
                        <a14:foregroundMark x1="49428" y1="72808" x2="49428" y2="72808"/>
                        <a14:foregroundMark x1="50572" y1="71537" x2="50572" y2="71537"/>
                        <a14:foregroundMark x1="51588" y1="72046" x2="51588" y2="72046"/>
                        <a14:foregroundMark x1="52732" y1="72808" x2="52732" y2="72808"/>
                        <a14:foregroundMark x1="56163" y1="72681" x2="56163" y2="72681"/>
                        <a14:foregroundMark x1="57560" y1="71665" x2="57560" y2="71665"/>
                        <a14:foregroundMark x1="56671" y1="74968" x2="56671" y2="74968"/>
                        <a14:foregroundMark x1="56798" y1="73316" x2="56798" y2="73316"/>
                        <a14:backgroundMark x1="42058" y1="66709" x2="42058" y2="66709"/>
                        <a14:backgroundMark x1="45108" y1="67217" x2="45108" y2="67217"/>
                        <a14:backgroundMark x1="48158" y1="67726" x2="48158" y2="67726"/>
                        <a14:backgroundMark x1="52224" y1="66963" x2="52224" y2="66963"/>
                        <a14:backgroundMark x1="57560" y1="65820" x2="57560" y2="65820"/>
                        <a14:backgroundMark x1="45362" y1="61372" x2="45362" y2="61372"/>
                        <a14:backgroundMark x1="48412" y1="61499" x2="48412" y2="61499"/>
                        <a14:backgroundMark x1="43710" y1="72427" x2="43710" y2="72427"/>
                        <a14:backgroundMark x1="53494" y1="72300" x2="53494" y2="72300"/>
                      </a14:backgroundRemoval>
                    </a14:imgEffect>
                  </a14:imgLayer>
                </a14:imgProps>
              </a:ext>
              <a:ext uri="{28A0092B-C50C-407E-A947-70E740481C1C}">
                <a14:useLocalDpi xmlns:a14="http://schemas.microsoft.com/office/drawing/2010/main" val="0"/>
              </a:ext>
            </a:extLst>
          </a:blip>
          <a:stretch>
            <a:fillRect/>
          </a:stretch>
        </p:blipFill>
        <p:spPr>
          <a:xfrm>
            <a:off x="10155019" y="202350"/>
            <a:ext cx="1717379" cy="1717379"/>
          </a:xfrm>
          <a:prstGeom prst="rect">
            <a:avLst/>
          </a:prstGeom>
        </p:spPr>
      </p:pic>
    </p:spTree>
    <p:extLst>
      <p:ext uri="{BB962C8B-B14F-4D97-AF65-F5344CB8AC3E}">
        <p14:creationId xmlns:p14="http://schemas.microsoft.com/office/powerpoint/2010/main" val="3072974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EF16C3-725A-4E5F-B844-824D5D13F8F6}"/>
              </a:ext>
            </a:extLst>
          </p:cNvPr>
          <p:cNvSpPr>
            <a:spLocks noGrp="1"/>
          </p:cNvSpPr>
          <p:nvPr>
            <p:ph type="title"/>
          </p:nvPr>
        </p:nvSpPr>
        <p:spPr>
          <a:xfrm>
            <a:off x="1661922" y="437111"/>
            <a:ext cx="9692640" cy="853122"/>
          </a:xfrm>
        </p:spPr>
        <p:txBody>
          <a:bodyPr/>
          <a:lstStyle/>
          <a:p>
            <a:r>
              <a:rPr lang="fr-FR" dirty="0">
                <a:solidFill>
                  <a:schemeClr val="accent1">
                    <a:lumMod val="75000"/>
                  </a:schemeClr>
                </a:solidFill>
                <a:latin typeface="Comic Sans MS" panose="030F0702030302020204" pitchFamily="66" charset="0"/>
              </a:rPr>
              <a:t>Combien cela coute ? </a:t>
            </a:r>
          </a:p>
        </p:txBody>
      </p:sp>
      <p:sp>
        <p:nvSpPr>
          <p:cNvPr id="3" name="Espace réservé du contenu 2">
            <a:extLst>
              <a:ext uri="{FF2B5EF4-FFF2-40B4-BE49-F238E27FC236}">
                <a16:creationId xmlns:a16="http://schemas.microsoft.com/office/drawing/2014/main" id="{850CE458-32BE-4CBD-8522-B79036A32751}"/>
              </a:ext>
            </a:extLst>
          </p:cNvPr>
          <p:cNvSpPr>
            <a:spLocks noGrp="1"/>
          </p:cNvSpPr>
          <p:nvPr>
            <p:ph idx="1"/>
          </p:nvPr>
        </p:nvSpPr>
        <p:spPr>
          <a:xfrm>
            <a:off x="1511808" y="1657350"/>
            <a:ext cx="9692640" cy="4522787"/>
          </a:xfrm>
        </p:spPr>
        <p:txBody>
          <a:bodyPr>
            <a:normAutofit/>
          </a:bodyPr>
          <a:lstStyle/>
          <a:p>
            <a:r>
              <a:rPr lang="fr-FR" sz="2400" dirty="0">
                <a:latin typeface="Comic Sans MS" panose="030F0702030302020204" pitchFamily="66" charset="0"/>
              </a:rPr>
              <a:t>Coût d’une licence FFSA à l’année 35€ + part club (environ 15€)</a:t>
            </a:r>
          </a:p>
          <a:p>
            <a:pPr marL="0" indent="0" algn="ctr">
              <a:buNone/>
            </a:pPr>
            <a:r>
              <a:rPr lang="fr-FR" i="1" dirty="0">
                <a:latin typeface="Comic Sans MS" panose="030F0702030302020204" pitchFamily="66" charset="0"/>
              </a:rPr>
              <a:t>Selon l’établissement l’enfant a déjà potentiellement une licence à l’année</a:t>
            </a:r>
          </a:p>
          <a:p>
            <a:pPr marL="0" indent="0">
              <a:buNone/>
            </a:pPr>
            <a:endParaRPr lang="fr-FR" sz="2400" dirty="0">
              <a:latin typeface="Comic Sans MS" panose="030F0702030302020204" pitchFamily="66" charset="0"/>
            </a:endParaRPr>
          </a:p>
          <a:p>
            <a:pPr marL="0" indent="0" algn="ctr">
              <a:buNone/>
            </a:pPr>
            <a:r>
              <a:rPr lang="fr-FR" sz="4800" dirty="0">
                <a:latin typeface="Comic Sans MS" panose="030F0702030302020204" pitchFamily="66" charset="0"/>
              </a:rPr>
              <a:t>+</a:t>
            </a:r>
          </a:p>
          <a:p>
            <a:r>
              <a:rPr lang="fr-FR" sz="2400" dirty="0">
                <a:latin typeface="Comic Sans MS" panose="030F0702030302020204" pitchFamily="66" charset="0"/>
              </a:rPr>
              <a:t>Coût du séjour (entre 400€ et 500€ )</a:t>
            </a:r>
          </a:p>
        </p:txBody>
      </p:sp>
      <p:pic>
        <p:nvPicPr>
          <p:cNvPr id="4" name="Image 3">
            <a:extLst>
              <a:ext uri="{FF2B5EF4-FFF2-40B4-BE49-F238E27FC236}">
                <a16:creationId xmlns:a16="http://schemas.microsoft.com/office/drawing/2014/main" id="{69BEF009-E260-4875-93F0-91ACBB66EDB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sp>
        <p:nvSpPr>
          <p:cNvPr id="5" name="ZoneTexte 4">
            <a:extLst>
              <a:ext uri="{FF2B5EF4-FFF2-40B4-BE49-F238E27FC236}">
                <a16:creationId xmlns:a16="http://schemas.microsoft.com/office/drawing/2014/main" id="{919AF14F-B40B-46B5-AAF7-77456B2A61D9}"/>
              </a:ext>
            </a:extLst>
          </p:cNvPr>
          <p:cNvSpPr txBox="1"/>
          <p:nvPr/>
        </p:nvSpPr>
        <p:spPr>
          <a:xfrm>
            <a:off x="2595563" y="6488668"/>
            <a:ext cx="6105524" cy="369332"/>
          </a:xfrm>
          <a:prstGeom prst="rect">
            <a:avLst/>
          </a:prstGeom>
          <a:noFill/>
        </p:spPr>
        <p:txBody>
          <a:bodyPr wrap="square">
            <a:spAutoFit/>
          </a:bodyPr>
          <a:lstStyle/>
          <a:p>
            <a:pPr algn="ctr"/>
            <a:r>
              <a:rPr lang="fr-FR" dirty="0"/>
              <a:t>Visioconférence du Mercredi 02 Mars 2021 à 17h30</a:t>
            </a:r>
          </a:p>
        </p:txBody>
      </p:sp>
    </p:spTree>
    <p:extLst>
      <p:ext uri="{BB962C8B-B14F-4D97-AF65-F5344CB8AC3E}">
        <p14:creationId xmlns:p14="http://schemas.microsoft.com/office/powerpoint/2010/main" val="3686541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E42055-E68D-4A80-B003-9B78689E448C}"/>
              </a:ext>
            </a:extLst>
          </p:cNvPr>
          <p:cNvSpPr>
            <a:spLocks noGrp="1"/>
          </p:cNvSpPr>
          <p:nvPr>
            <p:ph type="title"/>
          </p:nvPr>
        </p:nvSpPr>
        <p:spPr>
          <a:xfrm>
            <a:off x="1659437" y="573110"/>
            <a:ext cx="5430476" cy="667910"/>
          </a:xfrm>
        </p:spPr>
        <p:txBody>
          <a:bodyPr>
            <a:normAutofit fontScale="90000"/>
          </a:bodyPr>
          <a:lstStyle/>
          <a:p>
            <a:r>
              <a:rPr lang="fr-FR" dirty="0">
                <a:solidFill>
                  <a:schemeClr val="accent1">
                    <a:lumMod val="75000"/>
                  </a:schemeClr>
                </a:solidFill>
                <a:latin typeface="Comic Sans MS" panose="030F0702030302020204" pitchFamily="66" charset="0"/>
              </a:rPr>
              <a:t>Présentation du projet </a:t>
            </a:r>
          </a:p>
        </p:txBody>
      </p:sp>
      <p:sp>
        <p:nvSpPr>
          <p:cNvPr id="3" name="Espace réservé du contenu 2">
            <a:extLst>
              <a:ext uri="{FF2B5EF4-FFF2-40B4-BE49-F238E27FC236}">
                <a16:creationId xmlns:a16="http://schemas.microsoft.com/office/drawing/2014/main" id="{2C0BEA8E-2FE6-41AB-B9AE-6A228195C72D}"/>
              </a:ext>
            </a:extLst>
          </p:cNvPr>
          <p:cNvSpPr>
            <a:spLocks noGrp="1"/>
          </p:cNvSpPr>
          <p:nvPr>
            <p:ph idx="1"/>
          </p:nvPr>
        </p:nvSpPr>
        <p:spPr>
          <a:xfrm>
            <a:off x="1511808" y="1733550"/>
            <a:ext cx="9746742" cy="4895850"/>
          </a:xfrm>
        </p:spPr>
        <p:txBody>
          <a:bodyPr>
            <a:normAutofit/>
          </a:bodyPr>
          <a:lstStyle/>
          <a:p>
            <a:pPr marL="0" indent="0">
              <a:buNone/>
            </a:pPr>
            <a:r>
              <a:rPr lang="fr-FR" sz="2200" dirty="0">
                <a:latin typeface="Comic Sans MS" panose="030F0702030302020204" pitchFamily="66" charset="0"/>
              </a:rPr>
              <a:t>Le projet de répit des familles avec le Sport Adapté répond à un appel à projet national de la Fédération Française du Sport Adapté et de la FDJ</a:t>
            </a:r>
          </a:p>
          <a:p>
            <a:pPr marL="0" indent="0">
              <a:buNone/>
            </a:pPr>
            <a:endParaRPr lang="fr-FR" sz="1200" dirty="0">
              <a:latin typeface="Comic Sans MS" panose="030F0702030302020204" pitchFamily="66" charset="0"/>
            </a:endParaRPr>
          </a:p>
          <a:p>
            <a:pPr marL="0" indent="0">
              <a:buNone/>
            </a:pPr>
            <a:r>
              <a:rPr lang="fr-FR" sz="2200" dirty="0">
                <a:latin typeface="Comic Sans MS" panose="030F0702030302020204" pitchFamily="66" charset="0"/>
              </a:rPr>
              <a:t>Objectif : </a:t>
            </a:r>
          </a:p>
          <a:p>
            <a:pPr>
              <a:buFontTx/>
              <a:buChar char="-"/>
            </a:pPr>
            <a:r>
              <a:rPr lang="fr-FR" sz="2200" dirty="0">
                <a:latin typeface="Comic Sans MS" panose="030F0702030302020204" pitchFamily="66" charset="0"/>
              </a:rPr>
              <a:t>Proposer une journée de répit par mois aux familles composées de mineurs ayant des Troubles du Spectre Autistique.</a:t>
            </a:r>
          </a:p>
          <a:p>
            <a:pPr>
              <a:buFontTx/>
              <a:buChar char="-"/>
            </a:pPr>
            <a:r>
              <a:rPr lang="fr-FR" sz="2200" dirty="0">
                <a:latin typeface="Comic Sans MS" panose="030F0702030302020204" pitchFamily="66" charset="0"/>
              </a:rPr>
              <a:t>Proposer des activités sportives aux mineurs afin de travailler la socialisation, la vie en collectivité, le respect des règles et surtout développer la condition physique par le sport en permettant de se défouler et d’améliorer sa santé. </a:t>
            </a:r>
          </a:p>
        </p:txBody>
      </p:sp>
      <p:pic>
        <p:nvPicPr>
          <p:cNvPr id="4" name="Image 3">
            <a:extLst>
              <a:ext uri="{FF2B5EF4-FFF2-40B4-BE49-F238E27FC236}">
                <a16:creationId xmlns:a16="http://schemas.microsoft.com/office/drawing/2014/main" id="{CDCB538C-DC46-42D1-B7F1-A9A69156F5A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sp>
        <p:nvSpPr>
          <p:cNvPr id="6" name="ZoneTexte 5">
            <a:extLst>
              <a:ext uri="{FF2B5EF4-FFF2-40B4-BE49-F238E27FC236}">
                <a16:creationId xmlns:a16="http://schemas.microsoft.com/office/drawing/2014/main" id="{EBF2E50A-9936-4830-8A75-196EF60F10DA}"/>
              </a:ext>
            </a:extLst>
          </p:cNvPr>
          <p:cNvSpPr txBox="1"/>
          <p:nvPr/>
        </p:nvSpPr>
        <p:spPr>
          <a:xfrm>
            <a:off x="2595563" y="6488668"/>
            <a:ext cx="6105524" cy="369332"/>
          </a:xfrm>
          <a:prstGeom prst="rect">
            <a:avLst/>
          </a:prstGeom>
          <a:noFill/>
        </p:spPr>
        <p:txBody>
          <a:bodyPr wrap="square">
            <a:spAutoFit/>
          </a:bodyPr>
          <a:lstStyle/>
          <a:p>
            <a:pPr algn="ctr"/>
            <a:r>
              <a:rPr lang="fr-FR" dirty="0"/>
              <a:t>Visioconférence du Mercredi 02 Mars 2021 à 17h30</a:t>
            </a:r>
          </a:p>
        </p:txBody>
      </p:sp>
    </p:spTree>
    <p:extLst>
      <p:ext uri="{BB962C8B-B14F-4D97-AF65-F5344CB8AC3E}">
        <p14:creationId xmlns:p14="http://schemas.microsoft.com/office/powerpoint/2010/main" val="473429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8F1BF-672F-4A42-90C5-E14BD8C8CB35}"/>
              </a:ext>
            </a:extLst>
          </p:cNvPr>
          <p:cNvSpPr>
            <a:spLocks noGrp="1"/>
          </p:cNvSpPr>
          <p:nvPr>
            <p:ph type="title"/>
          </p:nvPr>
        </p:nvSpPr>
        <p:spPr>
          <a:xfrm>
            <a:off x="1700022" y="2103438"/>
            <a:ext cx="9692640" cy="1325562"/>
          </a:xfrm>
        </p:spPr>
        <p:txBody>
          <a:bodyPr/>
          <a:lstStyle/>
          <a:p>
            <a:r>
              <a:rPr lang="fr-FR" dirty="0">
                <a:solidFill>
                  <a:schemeClr val="accent1">
                    <a:lumMod val="75000"/>
                  </a:schemeClr>
                </a:solidFill>
                <a:latin typeface="Comic Sans MS" panose="030F0702030302020204" pitchFamily="66" charset="0"/>
              </a:rPr>
              <a:t>I.  Les Samedis Sport Adapté </a:t>
            </a:r>
          </a:p>
        </p:txBody>
      </p:sp>
      <p:sp>
        <p:nvSpPr>
          <p:cNvPr id="4" name="ZoneTexte 3">
            <a:extLst>
              <a:ext uri="{FF2B5EF4-FFF2-40B4-BE49-F238E27FC236}">
                <a16:creationId xmlns:a16="http://schemas.microsoft.com/office/drawing/2014/main" id="{37D160EF-6A78-4499-A2AA-1489B18A2075}"/>
              </a:ext>
            </a:extLst>
          </p:cNvPr>
          <p:cNvSpPr txBox="1"/>
          <p:nvPr/>
        </p:nvSpPr>
        <p:spPr>
          <a:xfrm>
            <a:off x="2595563" y="6488668"/>
            <a:ext cx="6105524" cy="369332"/>
          </a:xfrm>
          <a:prstGeom prst="rect">
            <a:avLst/>
          </a:prstGeom>
          <a:noFill/>
        </p:spPr>
        <p:txBody>
          <a:bodyPr wrap="square">
            <a:spAutoFit/>
          </a:bodyPr>
          <a:lstStyle/>
          <a:p>
            <a:pPr algn="ctr"/>
            <a:r>
              <a:rPr lang="fr-FR" dirty="0"/>
              <a:t>Visioconférence du Mercredi 02 Mars 2021 à 17h30</a:t>
            </a:r>
          </a:p>
        </p:txBody>
      </p:sp>
      <p:pic>
        <p:nvPicPr>
          <p:cNvPr id="5" name="Image 4">
            <a:extLst>
              <a:ext uri="{FF2B5EF4-FFF2-40B4-BE49-F238E27FC236}">
                <a16:creationId xmlns:a16="http://schemas.microsoft.com/office/drawing/2014/main" id="{7E20A90F-CBBB-4723-8DC6-F29D9315EBE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spTree>
    <p:extLst>
      <p:ext uri="{BB962C8B-B14F-4D97-AF65-F5344CB8AC3E}">
        <p14:creationId xmlns:p14="http://schemas.microsoft.com/office/powerpoint/2010/main" val="53231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04B868-B13E-4ECF-9E6F-E39DA9CF6A79}"/>
              </a:ext>
            </a:extLst>
          </p:cNvPr>
          <p:cNvSpPr>
            <a:spLocks noGrp="1"/>
          </p:cNvSpPr>
          <p:nvPr>
            <p:ph type="title"/>
          </p:nvPr>
        </p:nvSpPr>
        <p:spPr>
          <a:xfrm>
            <a:off x="1790700" y="544989"/>
            <a:ext cx="9163812" cy="696031"/>
          </a:xfrm>
        </p:spPr>
        <p:txBody>
          <a:bodyPr/>
          <a:lstStyle/>
          <a:p>
            <a:r>
              <a:rPr lang="fr-FR" dirty="0">
                <a:solidFill>
                  <a:schemeClr val="accent1">
                    <a:lumMod val="75000"/>
                  </a:schemeClr>
                </a:solidFill>
                <a:latin typeface="Comic Sans MS" panose="030F0702030302020204" pitchFamily="66" charset="0"/>
              </a:rPr>
              <a:t>Organisation</a:t>
            </a:r>
          </a:p>
        </p:txBody>
      </p:sp>
      <p:sp>
        <p:nvSpPr>
          <p:cNvPr id="3" name="Espace réservé du contenu 2">
            <a:extLst>
              <a:ext uri="{FF2B5EF4-FFF2-40B4-BE49-F238E27FC236}">
                <a16:creationId xmlns:a16="http://schemas.microsoft.com/office/drawing/2014/main" id="{B1A18EB9-5A56-42D5-9BA8-F06FFEE7C131}"/>
              </a:ext>
            </a:extLst>
          </p:cNvPr>
          <p:cNvSpPr>
            <a:spLocks noGrp="1"/>
          </p:cNvSpPr>
          <p:nvPr>
            <p:ph idx="1"/>
          </p:nvPr>
        </p:nvSpPr>
        <p:spPr>
          <a:xfrm>
            <a:off x="1511808" y="1466850"/>
            <a:ext cx="9289542" cy="5143500"/>
          </a:xfrm>
        </p:spPr>
        <p:txBody>
          <a:bodyPr>
            <a:normAutofit/>
          </a:bodyPr>
          <a:lstStyle/>
          <a:p>
            <a:pPr marL="0" indent="0">
              <a:buNone/>
            </a:pPr>
            <a:r>
              <a:rPr lang="fr-FR" sz="2400" dirty="0">
                <a:solidFill>
                  <a:schemeClr val="accent6">
                    <a:lumMod val="50000"/>
                  </a:schemeClr>
                </a:solidFill>
                <a:latin typeface="Comic Sans MS" panose="030F0702030302020204" pitchFamily="66" charset="0"/>
              </a:rPr>
              <a:t>Comment ? </a:t>
            </a:r>
          </a:p>
          <a:p>
            <a:pPr marL="0" indent="0">
              <a:buNone/>
            </a:pPr>
            <a:r>
              <a:rPr lang="fr-FR" sz="2400" dirty="0">
                <a:latin typeface="Comic Sans MS" panose="030F0702030302020204" pitchFamily="66" charset="0"/>
              </a:rPr>
              <a:t>Organisation d’une journée Sport Adapté u</a:t>
            </a:r>
            <a:r>
              <a:rPr lang="fr-FR" sz="2400" dirty="0">
                <a:solidFill>
                  <a:schemeClr val="tx1"/>
                </a:solidFill>
                <a:latin typeface="Comic Sans MS" panose="030F0702030302020204" pitchFamily="66" charset="0"/>
              </a:rPr>
              <a:t>n s</a:t>
            </a:r>
            <a:r>
              <a:rPr lang="fr-FR" sz="2400" dirty="0">
                <a:latin typeface="Comic Sans MS" panose="030F0702030302020204" pitchFamily="66" charset="0"/>
              </a:rPr>
              <a:t>amedi par mois de 10h à 17h</a:t>
            </a:r>
            <a:endParaRPr lang="fr-FR" sz="1800" dirty="0">
              <a:solidFill>
                <a:schemeClr val="tx1"/>
              </a:solidFill>
              <a:latin typeface="Comic Sans MS" panose="030F0702030302020204" pitchFamily="66" charset="0"/>
            </a:endParaRPr>
          </a:p>
          <a:p>
            <a:pPr lvl="2">
              <a:buFont typeface="Wingdings" panose="05000000000000000000" pitchFamily="2" charset="2"/>
              <a:buChar char="è"/>
            </a:pPr>
            <a:endParaRPr lang="fr-FR" sz="1800" dirty="0">
              <a:solidFill>
                <a:schemeClr val="tx1"/>
              </a:solidFill>
              <a:latin typeface="Comic Sans MS" panose="030F0702030302020204" pitchFamily="66" charset="0"/>
            </a:endParaRPr>
          </a:p>
          <a:p>
            <a:pPr marL="0" indent="0">
              <a:buNone/>
            </a:pPr>
            <a:r>
              <a:rPr lang="fr-FR" sz="2400" dirty="0">
                <a:solidFill>
                  <a:schemeClr val="accent6">
                    <a:lumMod val="50000"/>
                  </a:schemeClr>
                </a:solidFill>
                <a:latin typeface="Comic Sans MS" panose="030F0702030302020204" pitchFamily="66" charset="0"/>
              </a:rPr>
              <a:t>Quoi ?</a:t>
            </a:r>
          </a:p>
          <a:p>
            <a:pPr marL="0" indent="0">
              <a:buNone/>
            </a:pPr>
            <a:r>
              <a:rPr lang="fr-FR" sz="2400" dirty="0">
                <a:latin typeface="Comic Sans MS" panose="030F0702030302020204" pitchFamily="66" charset="0"/>
              </a:rPr>
              <a:t>Journée randonnée aux beaux jours ou journée multisports </a:t>
            </a:r>
          </a:p>
          <a:p>
            <a:pPr marL="0" indent="0">
              <a:buNone/>
            </a:pPr>
            <a:r>
              <a:rPr lang="fr-FR" sz="2400" dirty="0">
                <a:latin typeface="Comic Sans MS" panose="030F0702030302020204" pitchFamily="66" charset="0"/>
              </a:rPr>
              <a:t>Petit groupe de 6 jeunes </a:t>
            </a:r>
          </a:p>
          <a:p>
            <a:pPr marL="0" indent="0">
              <a:buNone/>
            </a:pPr>
            <a:r>
              <a:rPr lang="fr-FR" sz="2400" dirty="0">
                <a:latin typeface="Comic Sans MS" panose="030F0702030302020204" pitchFamily="66" charset="0"/>
              </a:rPr>
              <a:t>Encadrement en 1/1 ou 1/2</a:t>
            </a:r>
          </a:p>
        </p:txBody>
      </p:sp>
      <p:pic>
        <p:nvPicPr>
          <p:cNvPr id="4" name="Image 3">
            <a:extLst>
              <a:ext uri="{FF2B5EF4-FFF2-40B4-BE49-F238E27FC236}">
                <a16:creationId xmlns:a16="http://schemas.microsoft.com/office/drawing/2014/main" id="{1271A1AC-1ACF-485A-B973-68B140DD8B8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sp>
        <p:nvSpPr>
          <p:cNvPr id="5" name="ZoneTexte 4">
            <a:extLst>
              <a:ext uri="{FF2B5EF4-FFF2-40B4-BE49-F238E27FC236}">
                <a16:creationId xmlns:a16="http://schemas.microsoft.com/office/drawing/2014/main" id="{9975FD62-0A90-4660-A71D-29C9F4E93D37}"/>
              </a:ext>
            </a:extLst>
          </p:cNvPr>
          <p:cNvSpPr txBox="1"/>
          <p:nvPr/>
        </p:nvSpPr>
        <p:spPr>
          <a:xfrm>
            <a:off x="2595563" y="6488668"/>
            <a:ext cx="6105524" cy="369332"/>
          </a:xfrm>
          <a:prstGeom prst="rect">
            <a:avLst/>
          </a:prstGeom>
          <a:noFill/>
        </p:spPr>
        <p:txBody>
          <a:bodyPr wrap="square">
            <a:spAutoFit/>
          </a:bodyPr>
          <a:lstStyle/>
          <a:p>
            <a:pPr algn="ctr"/>
            <a:r>
              <a:rPr lang="fr-FR" dirty="0"/>
              <a:t>Visioconférence du Mercredi 02 Mars 2021 à 17h30</a:t>
            </a:r>
          </a:p>
        </p:txBody>
      </p:sp>
    </p:spTree>
    <p:extLst>
      <p:ext uri="{BB962C8B-B14F-4D97-AF65-F5344CB8AC3E}">
        <p14:creationId xmlns:p14="http://schemas.microsoft.com/office/powerpoint/2010/main" val="53176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A054E3-D9D4-477D-8E09-6AF93C8D6F2C}"/>
              </a:ext>
            </a:extLst>
          </p:cNvPr>
          <p:cNvSpPr>
            <a:spLocks noGrp="1"/>
          </p:cNvSpPr>
          <p:nvPr>
            <p:ph type="title"/>
          </p:nvPr>
        </p:nvSpPr>
        <p:spPr>
          <a:xfrm>
            <a:off x="1714500" y="550546"/>
            <a:ext cx="9201912" cy="1013459"/>
          </a:xfrm>
        </p:spPr>
        <p:txBody>
          <a:bodyPr/>
          <a:lstStyle/>
          <a:p>
            <a:r>
              <a:rPr lang="fr-FR" dirty="0">
                <a:solidFill>
                  <a:schemeClr val="accent1">
                    <a:lumMod val="75000"/>
                  </a:schemeClr>
                </a:solidFill>
                <a:latin typeface="Comic Sans MS" panose="030F0702030302020204" pitchFamily="66" charset="0"/>
              </a:rPr>
              <a:t>Comment ça se passe ? </a:t>
            </a:r>
          </a:p>
        </p:txBody>
      </p:sp>
      <p:sp>
        <p:nvSpPr>
          <p:cNvPr id="3" name="Espace réservé du contenu 2">
            <a:extLst>
              <a:ext uri="{FF2B5EF4-FFF2-40B4-BE49-F238E27FC236}">
                <a16:creationId xmlns:a16="http://schemas.microsoft.com/office/drawing/2014/main" id="{F0B8AA1D-518B-485D-A54F-3D8EC783612D}"/>
              </a:ext>
            </a:extLst>
          </p:cNvPr>
          <p:cNvSpPr>
            <a:spLocks noGrp="1"/>
          </p:cNvSpPr>
          <p:nvPr>
            <p:ph idx="1"/>
          </p:nvPr>
        </p:nvSpPr>
        <p:spPr>
          <a:xfrm>
            <a:off x="1511808" y="2114550"/>
            <a:ext cx="9689592" cy="4065587"/>
          </a:xfrm>
        </p:spPr>
        <p:txBody>
          <a:bodyPr>
            <a:normAutofit/>
          </a:bodyPr>
          <a:lstStyle/>
          <a:p>
            <a:r>
              <a:rPr lang="fr-FR" sz="2400" dirty="0">
                <a:latin typeface="Comic Sans MS" panose="030F0702030302020204" pitchFamily="66" charset="0"/>
              </a:rPr>
              <a:t>Pré-inscription avec un entretien préalable pour présentation de l’enfant</a:t>
            </a:r>
          </a:p>
          <a:p>
            <a:r>
              <a:rPr lang="fr-FR" sz="2400" dirty="0">
                <a:latin typeface="Comic Sans MS" panose="030F0702030302020204" pitchFamily="66" charset="0"/>
              </a:rPr>
              <a:t>Prise de licence FFSA ou licence journée </a:t>
            </a:r>
          </a:p>
          <a:p>
            <a:r>
              <a:rPr lang="fr-FR" sz="2400" dirty="0">
                <a:latin typeface="Comic Sans MS" panose="030F0702030302020204" pitchFamily="66" charset="0"/>
              </a:rPr>
              <a:t>Inscription chaque mois </a:t>
            </a:r>
          </a:p>
          <a:p>
            <a:r>
              <a:rPr lang="fr-FR" sz="2400" dirty="0">
                <a:latin typeface="Comic Sans MS" panose="030F0702030302020204" pitchFamily="66" charset="0"/>
              </a:rPr>
              <a:t>Rdv à 10h au lieu indiqué sur la fiche d’inscription</a:t>
            </a:r>
          </a:p>
          <a:p>
            <a:r>
              <a:rPr lang="fr-FR" sz="2400" dirty="0">
                <a:latin typeface="Comic Sans MS" panose="030F0702030302020204" pitchFamily="66" charset="0"/>
              </a:rPr>
              <a:t>Pique Nique sorti du Sac le midi </a:t>
            </a:r>
          </a:p>
          <a:p>
            <a:r>
              <a:rPr lang="fr-FR" sz="2400" dirty="0">
                <a:latin typeface="Comic Sans MS" panose="030F0702030302020204" pitchFamily="66" charset="0"/>
              </a:rPr>
              <a:t>Retour au lieu de RDV à 17h</a:t>
            </a:r>
          </a:p>
        </p:txBody>
      </p:sp>
      <p:pic>
        <p:nvPicPr>
          <p:cNvPr id="4" name="Image 3">
            <a:extLst>
              <a:ext uri="{FF2B5EF4-FFF2-40B4-BE49-F238E27FC236}">
                <a16:creationId xmlns:a16="http://schemas.microsoft.com/office/drawing/2014/main" id="{F1216915-D8A8-4EF5-8DED-9532444A086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sp>
        <p:nvSpPr>
          <p:cNvPr id="5" name="ZoneTexte 4">
            <a:extLst>
              <a:ext uri="{FF2B5EF4-FFF2-40B4-BE49-F238E27FC236}">
                <a16:creationId xmlns:a16="http://schemas.microsoft.com/office/drawing/2014/main" id="{03026DF5-A9D5-4D2F-8B5E-DDA0F85F2A61}"/>
              </a:ext>
            </a:extLst>
          </p:cNvPr>
          <p:cNvSpPr txBox="1"/>
          <p:nvPr/>
        </p:nvSpPr>
        <p:spPr>
          <a:xfrm>
            <a:off x="2595563" y="6488668"/>
            <a:ext cx="6105524" cy="369332"/>
          </a:xfrm>
          <a:prstGeom prst="rect">
            <a:avLst/>
          </a:prstGeom>
          <a:noFill/>
        </p:spPr>
        <p:txBody>
          <a:bodyPr wrap="square">
            <a:spAutoFit/>
          </a:bodyPr>
          <a:lstStyle/>
          <a:p>
            <a:pPr algn="ctr"/>
            <a:r>
              <a:rPr lang="fr-FR" dirty="0"/>
              <a:t>Visioconférence du Mercredi 02 Mars 2021 à 17h30</a:t>
            </a:r>
          </a:p>
        </p:txBody>
      </p:sp>
    </p:spTree>
    <p:extLst>
      <p:ext uri="{BB962C8B-B14F-4D97-AF65-F5344CB8AC3E}">
        <p14:creationId xmlns:p14="http://schemas.microsoft.com/office/powerpoint/2010/main" val="4219658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EF16C3-725A-4E5F-B844-824D5D13F8F6}"/>
              </a:ext>
            </a:extLst>
          </p:cNvPr>
          <p:cNvSpPr>
            <a:spLocks noGrp="1"/>
          </p:cNvSpPr>
          <p:nvPr>
            <p:ph type="title"/>
          </p:nvPr>
        </p:nvSpPr>
        <p:spPr>
          <a:xfrm>
            <a:off x="1661922" y="437111"/>
            <a:ext cx="9692640" cy="853122"/>
          </a:xfrm>
        </p:spPr>
        <p:txBody>
          <a:bodyPr/>
          <a:lstStyle/>
          <a:p>
            <a:r>
              <a:rPr lang="fr-FR" dirty="0">
                <a:solidFill>
                  <a:schemeClr val="accent1">
                    <a:lumMod val="75000"/>
                  </a:schemeClr>
                </a:solidFill>
                <a:latin typeface="Comic Sans MS" panose="030F0702030302020204" pitchFamily="66" charset="0"/>
              </a:rPr>
              <a:t>Combien cela coute ? </a:t>
            </a:r>
          </a:p>
        </p:txBody>
      </p:sp>
      <p:sp>
        <p:nvSpPr>
          <p:cNvPr id="3" name="Espace réservé du contenu 2">
            <a:extLst>
              <a:ext uri="{FF2B5EF4-FFF2-40B4-BE49-F238E27FC236}">
                <a16:creationId xmlns:a16="http://schemas.microsoft.com/office/drawing/2014/main" id="{850CE458-32BE-4CBD-8522-B79036A32751}"/>
              </a:ext>
            </a:extLst>
          </p:cNvPr>
          <p:cNvSpPr>
            <a:spLocks noGrp="1"/>
          </p:cNvSpPr>
          <p:nvPr>
            <p:ph idx="1"/>
          </p:nvPr>
        </p:nvSpPr>
        <p:spPr>
          <a:xfrm>
            <a:off x="1511808" y="1657350"/>
            <a:ext cx="9692640" cy="4522787"/>
          </a:xfrm>
        </p:spPr>
        <p:txBody>
          <a:bodyPr>
            <a:normAutofit/>
          </a:bodyPr>
          <a:lstStyle/>
          <a:p>
            <a:r>
              <a:rPr lang="fr-FR" sz="2400" dirty="0">
                <a:latin typeface="Comic Sans MS" panose="030F0702030302020204" pitchFamily="66" charset="0"/>
              </a:rPr>
              <a:t>Coût d’une licence FFSA à l’année 35€ + part club (environ 15€)</a:t>
            </a:r>
          </a:p>
          <a:p>
            <a:pPr marL="0" indent="0" algn="ctr">
              <a:buNone/>
            </a:pPr>
            <a:r>
              <a:rPr lang="fr-FR" sz="1600" i="1" dirty="0">
                <a:latin typeface="Comic Sans MS" panose="030F0702030302020204" pitchFamily="66" charset="0"/>
              </a:rPr>
              <a:t>Selon l’établissement l’enfant a déjà potentiellement une licence à l’année</a:t>
            </a:r>
          </a:p>
          <a:p>
            <a:pPr marL="274320" lvl="1" indent="0" algn="ctr">
              <a:buNone/>
            </a:pPr>
            <a:r>
              <a:rPr lang="fr-FR" sz="2000" b="1" dirty="0">
                <a:latin typeface="Comic Sans MS" panose="030F0702030302020204" pitchFamily="66" charset="0"/>
              </a:rPr>
              <a:t>Ou</a:t>
            </a:r>
          </a:p>
          <a:p>
            <a:pPr algn="ctr"/>
            <a:r>
              <a:rPr lang="fr-FR" sz="2400" dirty="0">
                <a:latin typeface="Comic Sans MS" panose="030F0702030302020204" pitchFamily="66" charset="0"/>
              </a:rPr>
              <a:t>Licence Journée 10€</a:t>
            </a:r>
          </a:p>
          <a:p>
            <a:pPr marL="0" indent="0" algn="ctr">
              <a:buNone/>
            </a:pPr>
            <a:r>
              <a:rPr lang="fr-FR" i="1" dirty="0">
                <a:latin typeface="Comic Sans MS" panose="030F0702030302020204" pitchFamily="66" charset="0"/>
              </a:rPr>
              <a:t>(seulement 3 par an)</a:t>
            </a:r>
          </a:p>
          <a:p>
            <a:endParaRPr lang="fr-FR" sz="2400" dirty="0">
              <a:latin typeface="Comic Sans MS" panose="030F0702030302020204" pitchFamily="66" charset="0"/>
            </a:endParaRPr>
          </a:p>
          <a:p>
            <a:pPr marL="0" indent="0" algn="ctr">
              <a:buNone/>
            </a:pPr>
            <a:r>
              <a:rPr lang="fr-FR" sz="4800" dirty="0">
                <a:latin typeface="Comic Sans MS" panose="030F0702030302020204" pitchFamily="66" charset="0"/>
              </a:rPr>
              <a:t>+</a:t>
            </a:r>
          </a:p>
          <a:p>
            <a:pPr algn="ctr"/>
            <a:r>
              <a:rPr lang="fr-FR" sz="2400" dirty="0">
                <a:latin typeface="Comic Sans MS" panose="030F0702030302020204" pitchFamily="66" charset="0"/>
              </a:rPr>
              <a:t>Cout de la journée 20€</a:t>
            </a:r>
          </a:p>
        </p:txBody>
      </p:sp>
      <p:pic>
        <p:nvPicPr>
          <p:cNvPr id="4" name="Image 3">
            <a:extLst>
              <a:ext uri="{FF2B5EF4-FFF2-40B4-BE49-F238E27FC236}">
                <a16:creationId xmlns:a16="http://schemas.microsoft.com/office/drawing/2014/main" id="{69BEF009-E260-4875-93F0-91ACBB66EDB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sp>
        <p:nvSpPr>
          <p:cNvPr id="5" name="ZoneTexte 4">
            <a:extLst>
              <a:ext uri="{FF2B5EF4-FFF2-40B4-BE49-F238E27FC236}">
                <a16:creationId xmlns:a16="http://schemas.microsoft.com/office/drawing/2014/main" id="{919AF14F-B40B-46B5-AAF7-77456B2A61D9}"/>
              </a:ext>
            </a:extLst>
          </p:cNvPr>
          <p:cNvSpPr txBox="1"/>
          <p:nvPr/>
        </p:nvSpPr>
        <p:spPr>
          <a:xfrm>
            <a:off x="2595563" y="6488668"/>
            <a:ext cx="6105524" cy="369332"/>
          </a:xfrm>
          <a:prstGeom prst="rect">
            <a:avLst/>
          </a:prstGeom>
          <a:noFill/>
        </p:spPr>
        <p:txBody>
          <a:bodyPr wrap="square">
            <a:spAutoFit/>
          </a:bodyPr>
          <a:lstStyle/>
          <a:p>
            <a:pPr algn="ctr"/>
            <a:r>
              <a:rPr lang="fr-FR" dirty="0"/>
              <a:t>Visioconférence du Mercredi 02 Mars 2021 à 17h30</a:t>
            </a:r>
          </a:p>
        </p:txBody>
      </p:sp>
    </p:spTree>
    <p:extLst>
      <p:ext uri="{BB962C8B-B14F-4D97-AF65-F5344CB8AC3E}">
        <p14:creationId xmlns:p14="http://schemas.microsoft.com/office/powerpoint/2010/main" val="93630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8F1BF-672F-4A42-90C5-E14BD8C8CB35}"/>
              </a:ext>
            </a:extLst>
          </p:cNvPr>
          <p:cNvSpPr>
            <a:spLocks noGrp="1"/>
          </p:cNvSpPr>
          <p:nvPr>
            <p:ph type="title"/>
          </p:nvPr>
        </p:nvSpPr>
        <p:spPr>
          <a:xfrm>
            <a:off x="1700022" y="2103438"/>
            <a:ext cx="9692640" cy="1325562"/>
          </a:xfrm>
        </p:spPr>
        <p:txBody>
          <a:bodyPr/>
          <a:lstStyle/>
          <a:p>
            <a:r>
              <a:rPr lang="fr-FR" dirty="0">
                <a:solidFill>
                  <a:schemeClr val="accent1">
                    <a:lumMod val="75000"/>
                  </a:schemeClr>
                </a:solidFill>
                <a:latin typeface="Comic Sans MS" panose="030F0702030302020204" pitchFamily="66" charset="0"/>
              </a:rPr>
              <a:t>II.  Le Séjour Sport Adapté </a:t>
            </a:r>
          </a:p>
        </p:txBody>
      </p:sp>
      <p:sp>
        <p:nvSpPr>
          <p:cNvPr id="3" name="ZoneTexte 2">
            <a:extLst>
              <a:ext uri="{FF2B5EF4-FFF2-40B4-BE49-F238E27FC236}">
                <a16:creationId xmlns:a16="http://schemas.microsoft.com/office/drawing/2014/main" id="{857305CE-240E-420A-B207-A5FFAACEC18B}"/>
              </a:ext>
            </a:extLst>
          </p:cNvPr>
          <p:cNvSpPr txBox="1"/>
          <p:nvPr/>
        </p:nvSpPr>
        <p:spPr>
          <a:xfrm>
            <a:off x="2595563" y="6488668"/>
            <a:ext cx="6105524" cy="369332"/>
          </a:xfrm>
          <a:prstGeom prst="rect">
            <a:avLst/>
          </a:prstGeom>
          <a:noFill/>
        </p:spPr>
        <p:txBody>
          <a:bodyPr wrap="square">
            <a:spAutoFit/>
          </a:bodyPr>
          <a:lstStyle/>
          <a:p>
            <a:pPr algn="ctr"/>
            <a:r>
              <a:rPr lang="fr-FR" dirty="0"/>
              <a:t>Visioconférence du Mercredi 02 Mars 2021 à 17h30</a:t>
            </a:r>
          </a:p>
        </p:txBody>
      </p:sp>
      <p:pic>
        <p:nvPicPr>
          <p:cNvPr id="4" name="Image 3">
            <a:extLst>
              <a:ext uri="{FF2B5EF4-FFF2-40B4-BE49-F238E27FC236}">
                <a16:creationId xmlns:a16="http://schemas.microsoft.com/office/drawing/2014/main" id="{66858A07-5C9B-4960-ACD3-D9A2DD1C7A2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spTree>
    <p:extLst>
      <p:ext uri="{BB962C8B-B14F-4D97-AF65-F5344CB8AC3E}">
        <p14:creationId xmlns:p14="http://schemas.microsoft.com/office/powerpoint/2010/main" val="1813177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04B868-B13E-4ECF-9E6F-E39DA9CF6A79}"/>
              </a:ext>
            </a:extLst>
          </p:cNvPr>
          <p:cNvSpPr>
            <a:spLocks noGrp="1"/>
          </p:cNvSpPr>
          <p:nvPr>
            <p:ph type="title"/>
          </p:nvPr>
        </p:nvSpPr>
        <p:spPr>
          <a:xfrm>
            <a:off x="1574673" y="266824"/>
            <a:ext cx="9163812" cy="696031"/>
          </a:xfrm>
        </p:spPr>
        <p:txBody>
          <a:bodyPr/>
          <a:lstStyle/>
          <a:p>
            <a:r>
              <a:rPr lang="fr-FR" dirty="0">
                <a:solidFill>
                  <a:schemeClr val="accent1">
                    <a:lumMod val="75000"/>
                  </a:schemeClr>
                </a:solidFill>
                <a:latin typeface="Comic Sans MS" panose="030F0702030302020204" pitchFamily="66" charset="0"/>
              </a:rPr>
              <a:t>Organisation</a:t>
            </a:r>
          </a:p>
        </p:txBody>
      </p:sp>
      <p:sp>
        <p:nvSpPr>
          <p:cNvPr id="3" name="Espace réservé du contenu 2">
            <a:extLst>
              <a:ext uri="{FF2B5EF4-FFF2-40B4-BE49-F238E27FC236}">
                <a16:creationId xmlns:a16="http://schemas.microsoft.com/office/drawing/2014/main" id="{B1A18EB9-5A56-42D5-9BA8-F06FFEE7C131}"/>
              </a:ext>
            </a:extLst>
          </p:cNvPr>
          <p:cNvSpPr>
            <a:spLocks noGrp="1"/>
          </p:cNvSpPr>
          <p:nvPr>
            <p:ph idx="1"/>
          </p:nvPr>
        </p:nvSpPr>
        <p:spPr>
          <a:xfrm>
            <a:off x="1511808" y="1169511"/>
            <a:ext cx="9289542" cy="5143500"/>
          </a:xfrm>
        </p:spPr>
        <p:txBody>
          <a:bodyPr>
            <a:normAutofit fontScale="92500"/>
          </a:bodyPr>
          <a:lstStyle/>
          <a:p>
            <a:pPr marL="0" indent="0">
              <a:lnSpc>
                <a:spcPct val="100000"/>
              </a:lnSpc>
              <a:buNone/>
            </a:pPr>
            <a:r>
              <a:rPr lang="fr-FR" sz="2400" dirty="0">
                <a:solidFill>
                  <a:schemeClr val="accent6">
                    <a:lumMod val="50000"/>
                  </a:schemeClr>
                </a:solidFill>
                <a:latin typeface="Comic Sans MS" panose="030F0702030302020204" pitchFamily="66" charset="0"/>
              </a:rPr>
              <a:t>Comment ? </a:t>
            </a:r>
          </a:p>
          <a:p>
            <a:pPr marL="0" indent="0">
              <a:lnSpc>
                <a:spcPct val="100000"/>
              </a:lnSpc>
              <a:buNone/>
            </a:pPr>
            <a:r>
              <a:rPr lang="fr-FR" sz="2400" dirty="0">
                <a:latin typeface="Comic Sans MS" panose="030F0702030302020204" pitchFamily="66" charset="0"/>
              </a:rPr>
              <a:t>Organisation d’un court séjour du vendredi 2 juillet 2021 à 17h au dimanche 4 juillet 2021 à 17h durant un week-end du mois de juillet.</a:t>
            </a:r>
            <a:endParaRPr lang="fr-FR" sz="1800" dirty="0">
              <a:solidFill>
                <a:schemeClr val="tx1"/>
              </a:solidFill>
              <a:latin typeface="Comic Sans MS" panose="030F0702030302020204" pitchFamily="66" charset="0"/>
            </a:endParaRPr>
          </a:p>
          <a:p>
            <a:pPr marL="0" indent="0">
              <a:lnSpc>
                <a:spcPct val="100000"/>
              </a:lnSpc>
              <a:buNone/>
            </a:pPr>
            <a:r>
              <a:rPr lang="fr-FR" sz="2400" dirty="0">
                <a:solidFill>
                  <a:schemeClr val="accent6">
                    <a:lumMod val="50000"/>
                  </a:schemeClr>
                </a:solidFill>
                <a:latin typeface="Comic Sans MS" panose="030F0702030302020204" pitchFamily="66" charset="0"/>
              </a:rPr>
              <a:t>Quoi ?</a:t>
            </a:r>
          </a:p>
          <a:p>
            <a:pPr marL="0" indent="0">
              <a:buNone/>
            </a:pPr>
            <a:r>
              <a:rPr lang="fr-FR" sz="2400" dirty="0">
                <a:latin typeface="Comic Sans MS" panose="030F0702030302020204" pitchFamily="66" charset="0"/>
              </a:rPr>
              <a:t>Week-end « nature » avec visite d’une ferme pédagogique, jeu et activités sportives de pleine nature (définis définitivement en fonction du profil des jeunes inscrits).</a:t>
            </a:r>
          </a:p>
          <a:p>
            <a:pPr marL="0" indent="0">
              <a:buNone/>
            </a:pPr>
            <a:r>
              <a:rPr lang="fr-FR" sz="2400" dirty="0">
                <a:latin typeface="Comic Sans MS" panose="030F0702030302020204" pitchFamily="66" charset="0"/>
              </a:rPr>
              <a:t>Groupe de 5 jeunes pour 4 encadrants.</a:t>
            </a:r>
          </a:p>
          <a:p>
            <a:pPr marL="0" indent="0">
              <a:buNone/>
            </a:pPr>
            <a:r>
              <a:rPr lang="fr-FR" sz="2400" dirty="0">
                <a:solidFill>
                  <a:schemeClr val="accent6">
                    <a:lumMod val="50000"/>
                  </a:schemeClr>
                </a:solidFill>
                <a:latin typeface="Comic Sans MS" panose="030F0702030302020204" pitchFamily="66" charset="0"/>
              </a:rPr>
              <a:t>Où ?</a:t>
            </a:r>
          </a:p>
          <a:p>
            <a:pPr marL="0" indent="0">
              <a:buNone/>
            </a:pPr>
            <a:r>
              <a:rPr lang="fr-FR" sz="2400" dirty="0">
                <a:latin typeface="Comic Sans MS" panose="030F0702030302020204" pitchFamily="66" charset="0"/>
              </a:rPr>
              <a:t>Gîte situé à Darbonnay, proche de Lons le Saunier (environ 1h15 de Péronnas).</a:t>
            </a:r>
          </a:p>
          <a:p>
            <a:pPr marL="0" indent="0">
              <a:buNone/>
            </a:pPr>
            <a:endParaRPr lang="fr-FR" sz="2400" dirty="0">
              <a:latin typeface="Comic Sans MS" panose="030F0702030302020204" pitchFamily="66" charset="0"/>
            </a:endParaRPr>
          </a:p>
          <a:p>
            <a:pPr marL="0" indent="0">
              <a:buNone/>
            </a:pPr>
            <a:endParaRPr lang="fr-FR" sz="2400" dirty="0">
              <a:latin typeface="Comic Sans MS" panose="030F0702030302020204" pitchFamily="66" charset="0"/>
            </a:endParaRPr>
          </a:p>
        </p:txBody>
      </p:sp>
      <p:pic>
        <p:nvPicPr>
          <p:cNvPr id="4" name="Image 3">
            <a:extLst>
              <a:ext uri="{FF2B5EF4-FFF2-40B4-BE49-F238E27FC236}">
                <a16:creationId xmlns:a16="http://schemas.microsoft.com/office/drawing/2014/main" id="{1271A1AC-1ACF-485A-B973-68B140DD8B8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sp>
        <p:nvSpPr>
          <p:cNvPr id="5" name="ZoneTexte 4">
            <a:extLst>
              <a:ext uri="{FF2B5EF4-FFF2-40B4-BE49-F238E27FC236}">
                <a16:creationId xmlns:a16="http://schemas.microsoft.com/office/drawing/2014/main" id="{9975FD62-0A90-4660-A71D-29C9F4E93D37}"/>
              </a:ext>
            </a:extLst>
          </p:cNvPr>
          <p:cNvSpPr txBox="1"/>
          <p:nvPr/>
        </p:nvSpPr>
        <p:spPr>
          <a:xfrm>
            <a:off x="2595563" y="6488668"/>
            <a:ext cx="6105524" cy="369332"/>
          </a:xfrm>
          <a:prstGeom prst="rect">
            <a:avLst/>
          </a:prstGeom>
          <a:noFill/>
        </p:spPr>
        <p:txBody>
          <a:bodyPr wrap="square">
            <a:spAutoFit/>
          </a:bodyPr>
          <a:lstStyle/>
          <a:p>
            <a:pPr algn="ctr"/>
            <a:r>
              <a:rPr lang="fr-FR" dirty="0"/>
              <a:t>Visioconférence du Mercredi 02 Mars 2021 à 17h30</a:t>
            </a:r>
          </a:p>
        </p:txBody>
      </p:sp>
    </p:spTree>
    <p:extLst>
      <p:ext uri="{BB962C8B-B14F-4D97-AF65-F5344CB8AC3E}">
        <p14:creationId xmlns:p14="http://schemas.microsoft.com/office/powerpoint/2010/main" val="358461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A054E3-D9D4-477D-8E09-6AF93C8D6F2C}"/>
              </a:ext>
            </a:extLst>
          </p:cNvPr>
          <p:cNvSpPr>
            <a:spLocks noGrp="1"/>
          </p:cNvSpPr>
          <p:nvPr>
            <p:ph type="title"/>
          </p:nvPr>
        </p:nvSpPr>
        <p:spPr>
          <a:xfrm>
            <a:off x="1714500" y="550546"/>
            <a:ext cx="9201912" cy="1013459"/>
          </a:xfrm>
        </p:spPr>
        <p:txBody>
          <a:bodyPr/>
          <a:lstStyle/>
          <a:p>
            <a:r>
              <a:rPr lang="fr-FR" dirty="0">
                <a:solidFill>
                  <a:schemeClr val="accent1">
                    <a:lumMod val="75000"/>
                  </a:schemeClr>
                </a:solidFill>
                <a:latin typeface="Comic Sans MS" panose="030F0702030302020204" pitchFamily="66" charset="0"/>
              </a:rPr>
              <a:t>Comment ca se passe ? </a:t>
            </a:r>
          </a:p>
        </p:txBody>
      </p:sp>
      <p:sp>
        <p:nvSpPr>
          <p:cNvPr id="3" name="Espace réservé du contenu 2">
            <a:extLst>
              <a:ext uri="{FF2B5EF4-FFF2-40B4-BE49-F238E27FC236}">
                <a16:creationId xmlns:a16="http://schemas.microsoft.com/office/drawing/2014/main" id="{F0B8AA1D-518B-485D-A54F-3D8EC783612D}"/>
              </a:ext>
            </a:extLst>
          </p:cNvPr>
          <p:cNvSpPr>
            <a:spLocks noGrp="1"/>
          </p:cNvSpPr>
          <p:nvPr>
            <p:ph idx="1"/>
          </p:nvPr>
        </p:nvSpPr>
        <p:spPr>
          <a:xfrm>
            <a:off x="1511808" y="2114550"/>
            <a:ext cx="9689592" cy="4065587"/>
          </a:xfrm>
        </p:spPr>
        <p:txBody>
          <a:bodyPr>
            <a:normAutofit/>
          </a:bodyPr>
          <a:lstStyle/>
          <a:p>
            <a:r>
              <a:rPr lang="fr-FR" sz="2400" dirty="0">
                <a:latin typeface="Comic Sans MS" panose="030F0702030302020204" pitchFamily="66" charset="0"/>
              </a:rPr>
              <a:t>Pré-inscription avec un entretien préalable pour présentation de l’enfant</a:t>
            </a:r>
          </a:p>
          <a:p>
            <a:r>
              <a:rPr lang="fr-FR" sz="2400" dirty="0">
                <a:latin typeface="Comic Sans MS" panose="030F0702030302020204" pitchFamily="66" charset="0"/>
              </a:rPr>
              <a:t>Prise de licence FFSA </a:t>
            </a:r>
          </a:p>
          <a:p>
            <a:r>
              <a:rPr lang="fr-FR" sz="2400" dirty="0">
                <a:latin typeface="Comic Sans MS" panose="030F0702030302020204" pitchFamily="66" charset="0"/>
              </a:rPr>
              <a:t>Rdv à l’IME du </a:t>
            </a:r>
            <a:r>
              <a:rPr lang="fr-FR" sz="2400" dirty="0" err="1">
                <a:latin typeface="Comic Sans MS" panose="030F0702030302020204" pitchFamily="66" charset="0"/>
              </a:rPr>
              <a:t>Prelion</a:t>
            </a:r>
            <a:r>
              <a:rPr lang="fr-FR" sz="2400" dirty="0">
                <a:latin typeface="Comic Sans MS" panose="030F0702030302020204" pitchFamily="66" charset="0"/>
              </a:rPr>
              <a:t> le vendredi en fin d’après midi </a:t>
            </a:r>
          </a:p>
          <a:p>
            <a:r>
              <a:rPr lang="fr-FR" sz="2400" dirty="0">
                <a:latin typeface="Comic Sans MS" panose="030F0702030302020204" pitchFamily="66" charset="0"/>
              </a:rPr>
              <a:t>Prise en charge complète durant le week-end</a:t>
            </a:r>
          </a:p>
          <a:p>
            <a:r>
              <a:rPr lang="fr-FR" sz="2400" dirty="0">
                <a:latin typeface="Comic Sans MS" panose="030F0702030302020204" pitchFamily="66" charset="0"/>
              </a:rPr>
              <a:t>Retour le dimanche au alentour de 17h</a:t>
            </a:r>
          </a:p>
        </p:txBody>
      </p:sp>
      <p:pic>
        <p:nvPicPr>
          <p:cNvPr id="4" name="Image 3">
            <a:extLst>
              <a:ext uri="{FF2B5EF4-FFF2-40B4-BE49-F238E27FC236}">
                <a16:creationId xmlns:a16="http://schemas.microsoft.com/office/drawing/2014/main" id="{F1216915-D8A8-4EF5-8DED-9532444A086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9602" y="0"/>
            <a:ext cx="1192206" cy="2482041"/>
          </a:xfrm>
          <a:prstGeom prst="rect">
            <a:avLst/>
          </a:prstGeom>
        </p:spPr>
      </p:pic>
      <p:sp>
        <p:nvSpPr>
          <p:cNvPr id="5" name="ZoneTexte 4">
            <a:extLst>
              <a:ext uri="{FF2B5EF4-FFF2-40B4-BE49-F238E27FC236}">
                <a16:creationId xmlns:a16="http://schemas.microsoft.com/office/drawing/2014/main" id="{03026DF5-A9D5-4D2F-8B5E-DDA0F85F2A61}"/>
              </a:ext>
            </a:extLst>
          </p:cNvPr>
          <p:cNvSpPr txBox="1"/>
          <p:nvPr/>
        </p:nvSpPr>
        <p:spPr>
          <a:xfrm>
            <a:off x="2595563" y="6488668"/>
            <a:ext cx="6105524" cy="369332"/>
          </a:xfrm>
          <a:prstGeom prst="rect">
            <a:avLst/>
          </a:prstGeom>
          <a:noFill/>
        </p:spPr>
        <p:txBody>
          <a:bodyPr wrap="square">
            <a:spAutoFit/>
          </a:bodyPr>
          <a:lstStyle/>
          <a:p>
            <a:pPr algn="ctr"/>
            <a:r>
              <a:rPr lang="fr-FR" dirty="0"/>
              <a:t>Visioconférence du Mercredi 02 Mars 2021 à 17h30</a:t>
            </a:r>
          </a:p>
        </p:txBody>
      </p:sp>
    </p:spTree>
    <p:extLst>
      <p:ext uri="{BB962C8B-B14F-4D97-AF65-F5344CB8AC3E}">
        <p14:creationId xmlns:p14="http://schemas.microsoft.com/office/powerpoint/2010/main" val="549683057"/>
      </p:ext>
    </p:extLst>
  </p:cSld>
  <p:clrMapOvr>
    <a:masterClrMapping/>
  </p:clrMapOvr>
</p:sld>
</file>

<file path=ppt/theme/theme1.xml><?xml version="1.0" encoding="utf-8"?>
<a:theme xmlns:a="http://schemas.openxmlformats.org/drawingml/2006/main" name="Vu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Vue">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ue">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TM03457515[[fn=Vue]]</Template>
  <TotalTime>1729</TotalTime>
  <Words>496</Words>
  <Application>Microsoft Office PowerPoint</Application>
  <PresentationFormat>Grand écran</PresentationFormat>
  <Paragraphs>63</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Century Schoolbook</vt:lpstr>
      <vt:lpstr>Comic Sans MS</vt:lpstr>
      <vt:lpstr>Wingdings</vt:lpstr>
      <vt:lpstr>Wingdings 2</vt:lpstr>
      <vt:lpstr>Vue</vt:lpstr>
      <vt:lpstr>Le Répit des familles avec le Sport Adapté</vt:lpstr>
      <vt:lpstr>Présentation du projet </vt:lpstr>
      <vt:lpstr>I.  Les Samedis Sport Adapté </vt:lpstr>
      <vt:lpstr>Organisation</vt:lpstr>
      <vt:lpstr>Comment ça se passe ? </vt:lpstr>
      <vt:lpstr>Combien cela coute ? </vt:lpstr>
      <vt:lpstr>II.  Le Séjour Sport Adapté </vt:lpstr>
      <vt:lpstr>Organisation</vt:lpstr>
      <vt:lpstr>Comment ca se passe ? </vt:lpstr>
      <vt:lpstr>Combien cela coute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Répit des familles avec le Sport Adapté</dc:title>
  <dc:creator>User</dc:creator>
  <cp:lastModifiedBy>MERMET Angelique</cp:lastModifiedBy>
  <cp:revision>20</cp:revision>
  <dcterms:created xsi:type="dcterms:W3CDTF">2021-02-22T11:14:51Z</dcterms:created>
  <dcterms:modified xsi:type="dcterms:W3CDTF">2021-03-18T09:46:15Z</dcterms:modified>
</cp:coreProperties>
</file>